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6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47ADF-4675-41FD-8317-E38072F077CA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051AD-E7D7-485E-9386-2092AA6B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6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051AD-E7D7-485E-9386-2092AA6B58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4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DF89467-4879-4907-B7C7-8C391177C2C6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4F856FB-0CAF-4476-8BFA-30D10DD8F3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What's a Service,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Wyatt Pearsall</a:t>
            </a:r>
          </a:p>
          <a:p>
            <a:r>
              <a:rPr lang="en-US" dirty="0" smtClean="0"/>
              <a:t>November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EVERY RESOURCE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EVERY COMPUTER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awesome!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2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powerful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awesome!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0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powerful</a:t>
            </a:r>
          </a:p>
          <a:p>
            <a:r>
              <a:rPr lang="en-US" dirty="0" smtClean="0"/>
              <a:t>Accessing any resource just by knowing the URL is what makes the web, the web.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awesome!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wires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Sending bits over wires</a:t>
            </a:r>
          </a:p>
          <a:p>
            <a:r>
              <a:rPr lang="en-US" dirty="0" smtClean="0"/>
              <a:t>Interpreting bits as information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connects 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2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connects computers</a:t>
            </a:r>
            <a:endParaRPr lang="en-US" dirty="0"/>
          </a:p>
        </p:txBody>
      </p:sp>
      <p:pic>
        <p:nvPicPr>
          <p:cNvPr id="4098" name="Picture 2" descr="C:\Users\wpearsal\Desktop\pres\TCP-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87194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connects computers</a:t>
            </a:r>
            <a:endParaRPr lang="en-US" dirty="0"/>
          </a:p>
        </p:txBody>
      </p:sp>
      <p:pic>
        <p:nvPicPr>
          <p:cNvPr id="5122" name="Picture 2" descr="C:\Users\wpearsal\Desktop\pres\TCP-I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87194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HTTP</a:t>
            </a:r>
          </a:p>
          <a:p>
            <a:r>
              <a:rPr lang="en-US" dirty="0" smtClean="0"/>
              <a:t>Everything else might as well be Chinese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connects 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Request/Response</a:t>
            </a:r>
            <a:endParaRPr lang="en-US" dirty="0"/>
          </a:p>
        </p:txBody>
      </p:sp>
      <p:pic>
        <p:nvPicPr>
          <p:cNvPr id="6146" name="Picture 2" descr="C:\Users\wpearsal\Desktop\pres\cy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59" y="1752600"/>
            <a:ext cx="6507163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7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ArcGIS Server Services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its REST </a:t>
            </a:r>
            <a:r>
              <a:rPr lang="en-US" dirty="0"/>
              <a:t>API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types URL</a:t>
            </a:r>
          </a:p>
          <a:p>
            <a:r>
              <a:rPr lang="en-US" dirty="0" smtClean="0"/>
              <a:t>Browser makes request to server</a:t>
            </a:r>
          </a:p>
          <a:p>
            <a:r>
              <a:rPr lang="en-US" dirty="0" smtClean="0"/>
              <a:t>Server parses request and responds</a:t>
            </a:r>
          </a:p>
          <a:p>
            <a:r>
              <a:rPr lang="en-US" dirty="0" smtClean="0"/>
              <a:t>Browser shows webpage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Request/Response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Request/Response</a:t>
            </a:r>
            <a:endParaRPr lang="en-US" dirty="0"/>
          </a:p>
        </p:txBody>
      </p:sp>
      <p:pic>
        <p:nvPicPr>
          <p:cNvPr id="6146" name="Picture 2" descr="C:\Users\wpearsal\Desktop\pres\cy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199"/>
            <a:ext cx="6507163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metadata about the request and response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 organize the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 organize the cycle</a:t>
            </a:r>
            <a:endParaRPr lang="en-US" dirty="0"/>
          </a:p>
        </p:txBody>
      </p:sp>
      <p:pic>
        <p:nvPicPr>
          <p:cNvPr id="7170" name="Picture 2" descr="C:\Users\wpearsal\Desktop\pres\r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21729" cy="53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US" b="1" dirty="0" smtClean="0"/>
              <a:t>Host: </a:t>
            </a:r>
            <a:r>
              <a:rPr lang="en-US" dirty="0" smtClean="0"/>
              <a:t>from </a:t>
            </a:r>
            <a:r>
              <a:rPr lang="en-US" dirty="0"/>
              <a:t>whom we are requesting the page</a:t>
            </a:r>
          </a:p>
          <a:p>
            <a:pPr>
              <a:spcBef>
                <a:spcPts val="800"/>
              </a:spcBef>
            </a:pPr>
            <a:r>
              <a:rPr lang="en-US" b="1" dirty="0" smtClean="0"/>
              <a:t>Method: </a:t>
            </a:r>
            <a:r>
              <a:rPr lang="en-US" dirty="0" smtClean="0"/>
              <a:t>What to do with the resource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 smtClean="0"/>
              <a:t>Accept: </a:t>
            </a:r>
            <a:r>
              <a:rPr lang="en-US" dirty="0"/>
              <a:t>the type of files </a:t>
            </a:r>
            <a:r>
              <a:rPr lang="en-US" dirty="0" smtClean="0"/>
              <a:t>we’ll accept</a:t>
            </a:r>
          </a:p>
          <a:p>
            <a:pPr>
              <a:spcBef>
                <a:spcPts val="800"/>
              </a:spcBef>
            </a:pPr>
            <a:r>
              <a:rPr lang="en-US" b="1" dirty="0" smtClean="0"/>
              <a:t>Cookie: </a:t>
            </a:r>
            <a:r>
              <a:rPr lang="en-US" dirty="0" smtClean="0"/>
              <a:t>user information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 smtClean="0"/>
              <a:t>User Agent</a:t>
            </a:r>
            <a:r>
              <a:rPr lang="en-US" dirty="0" smtClean="0"/>
              <a:t>: What the client is (browser, web crawler, </a:t>
            </a:r>
            <a:r>
              <a:rPr lang="en-US" dirty="0"/>
              <a:t>command </a:t>
            </a:r>
            <a:r>
              <a:rPr lang="en-US" dirty="0" smtClean="0"/>
              <a:t>line program, </a:t>
            </a:r>
            <a:r>
              <a:rPr lang="en-US" dirty="0"/>
              <a:t>screen </a:t>
            </a:r>
            <a:r>
              <a:rPr lang="en-US" dirty="0" smtClean="0"/>
              <a:t>reader)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US" b="1" dirty="0" smtClean="0"/>
              <a:t>Content type:</a:t>
            </a:r>
            <a:r>
              <a:rPr lang="en-US" dirty="0" smtClean="0"/>
              <a:t> type of file coming back</a:t>
            </a:r>
          </a:p>
          <a:p>
            <a:pPr>
              <a:spcBef>
                <a:spcPts val="800"/>
              </a:spcBef>
            </a:pPr>
            <a:r>
              <a:rPr lang="en-US" b="1" dirty="0" smtClean="0"/>
              <a:t>Content length:</a:t>
            </a:r>
            <a:r>
              <a:rPr lang="en-US" dirty="0"/>
              <a:t> </a:t>
            </a:r>
            <a:r>
              <a:rPr lang="en-US" dirty="0" smtClean="0"/>
              <a:t>file size</a:t>
            </a:r>
          </a:p>
          <a:p>
            <a:pPr>
              <a:spcBef>
                <a:spcPts val="800"/>
              </a:spcBef>
            </a:pPr>
            <a:r>
              <a:rPr lang="en-US" b="1" dirty="0" smtClean="0"/>
              <a:t>Status:</a:t>
            </a:r>
            <a:r>
              <a:rPr lang="en-US" dirty="0" smtClean="0"/>
              <a:t> what has happened to the request</a:t>
            </a:r>
          </a:p>
          <a:p>
            <a:pPr lvl="1">
              <a:spcBef>
                <a:spcPts val="800"/>
              </a:spcBef>
              <a:buFont typeface="Arial" pitchFamily="34" charset="0"/>
              <a:buChar char="•"/>
            </a:pPr>
            <a:r>
              <a:rPr lang="en-US" b="1" dirty="0" smtClean="0"/>
              <a:t>Most important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Oddly, </a:t>
            </a:r>
            <a:r>
              <a:rPr lang="en-US" dirty="0" err="1" smtClean="0"/>
              <a:t>google</a:t>
            </a:r>
            <a:r>
              <a:rPr lang="en-US" dirty="0" smtClean="0"/>
              <a:t> can’t find wyattisgreat.html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404</a:t>
            </a:r>
            <a:endParaRPr lang="en-US" dirty="0"/>
          </a:p>
        </p:txBody>
      </p:sp>
      <p:pic>
        <p:nvPicPr>
          <p:cNvPr id="8194" name="Picture 2" descr="C:\Users\wpearsal\Desktop\pres\goog404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65" y="1072340"/>
            <a:ext cx="6960836" cy="41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7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404</a:t>
            </a:r>
            <a:endParaRPr lang="en-US" dirty="0"/>
          </a:p>
        </p:txBody>
      </p:sp>
      <p:pic>
        <p:nvPicPr>
          <p:cNvPr id="9218" name="Picture 2" descr="C:\Users\wpearsal\Desktop\pres\404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473825" cy="55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5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codes</a:t>
            </a:r>
            <a:endParaRPr lang="en-US" dirty="0"/>
          </a:p>
        </p:txBody>
      </p:sp>
      <p:pic>
        <p:nvPicPr>
          <p:cNvPr id="11266" name="Picture 2" descr="C:\Users\wpearsal\Desktop\pres\c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74072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3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little rarer, but you can find them in the wild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ArcGIS %@#*!) `*&amp;@%) and </a:t>
            </a:r>
            <a:r>
              <a:rPr lang="en-US" dirty="0" smtClean="0"/>
              <a:t>its *$@^ </a:t>
            </a:r>
            <a:r>
              <a:rPr lang="en-US" dirty="0"/>
              <a:t>~!$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codes</a:t>
            </a:r>
            <a:endParaRPr lang="en-US" dirty="0"/>
          </a:p>
        </p:txBody>
      </p:sp>
      <p:pic>
        <p:nvPicPr>
          <p:cNvPr id="10242" name="Picture 2" descr="C:\Users\wpearsal\Desktop\pres\30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43000"/>
            <a:ext cx="571187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715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water.ca.gov issues </a:t>
            </a:r>
            <a:r>
              <a:rPr lang="en-US" b="1" dirty="0" smtClean="0"/>
              <a:t>302 Found </a:t>
            </a:r>
            <a:r>
              <a:rPr lang="en-US" dirty="0" smtClean="0"/>
              <a:t>on wyattisgreat.html… no surprises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responses allow for a client to know nothing about a server</a:t>
            </a:r>
          </a:p>
          <a:p>
            <a:r>
              <a:rPr lang="en-US" dirty="0" smtClean="0"/>
              <a:t>Can understand any server that uses codes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 are Really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Standard responses allow for a client to know nothing about a server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Can understand any server that uses codes</a:t>
            </a:r>
          </a:p>
          <a:p>
            <a:r>
              <a:rPr lang="en-US" dirty="0" smtClean="0"/>
              <a:t>Servers need to know nothing about clients</a:t>
            </a:r>
          </a:p>
          <a:p>
            <a:r>
              <a:rPr lang="en-US" dirty="0" smtClean="0"/>
              <a:t>Can serve any client that understands codes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 are Really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status codes, allow clients and servers to know little about each other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Only 9, only 5 are common.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Methods</a:t>
            </a:r>
            <a:endParaRPr lang="en-US" dirty="0"/>
          </a:p>
        </p:txBody>
      </p:sp>
      <p:pic>
        <p:nvPicPr>
          <p:cNvPr id="12290" name="Picture 2" descr="C:\Users\wpearsal\Desktop\pres\metho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8" y="1143000"/>
            <a:ext cx="8763000" cy="36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called verbs</a:t>
            </a:r>
          </a:p>
          <a:p>
            <a:r>
              <a:rPr lang="en-US" dirty="0" smtClean="0"/>
              <a:t>Time for a tangent about why using just a few verbs lets us do a lot with little complexity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is organized to provide access to infinite resources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Internet is organized to provide access to infinite resources</a:t>
            </a:r>
          </a:p>
          <a:p>
            <a:r>
              <a:rPr lang="en-US" dirty="0" smtClean="0"/>
              <a:t>Resources, as discrete things, are nouns.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Internet is organized to provide access to infinite resources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Resources, as discrete things, are nouns.</a:t>
            </a:r>
          </a:p>
          <a:p>
            <a:r>
              <a:rPr lang="en-US" dirty="0" smtClean="0"/>
              <a:t>Request methods, as verbs, act upon these nouns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ordinary nouns have many associated verbs</a:t>
            </a:r>
          </a:p>
          <a:p>
            <a:r>
              <a:rPr lang="en-US" dirty="0" smtClean="0"/>
              <a:t>Drive a car, wash a car, crash a car, gas up a car, 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2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verbs apply to many nouns, like “buy”</a:t>
            </a:r>
          </a:p>
          <a:p>
            <a:r>
              <a:rPr lang="en-US" dirty="0" smtClean="0"/>
              <a:t>You can buy most things:</a:t>
            </a:r>
          </a:p>
          <a:p>
            <a:pPr lvl="1"/>
            <a:r>
              <a:rPr lang="en-US" dirty="0" smtClean="0"/>
              <a:t>Buy a car</a:t>
            </a:r>
          </a:p>
          <a:p>
            <a:pPr lvl="1"/>
            <a:r>
              <a:rPr lang="en-US" dirty="0" smtClean="0"/>
              <a:t>Buy a can of soda</a:t>
            </a:r>
          </a:p>
          <a:p>
            <a:pPr lvl="1"/>
            <a:r>
              <a:rPr lang="en-US" dirty="0" smtClean="0"/>
              <a:t>Buy a book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verbs apply to many nouns, like “buy”</a:t>
            </a:r>
          </a:p>
          <a:p>
            <a:r>
              <a:rPr lang="en-US" dirty="0" smtClean="0"/>
              <a:t>You can buy most things:</a:t>
            </a:r>
          </a:p>
          <a:p>
            <a:pPr lvl="1"/>
            <a:r>
              <a:rPr lang="en-US" dirty="0" smtClean="0"/>
              <a:t>Buy a car</a:t>
            </a:r>
          </a:p>
          <a:p>
            <a:pPr lvl="1"/>
            <a:r>
              <a:rPr lang="en-US" dirty="0" smtClean="0"/>
              <a:t>Buy a can of soda</a:t>
            </a:r>
          </a:p>
          <a:p>
            <a:pPr lvl="1"/>
            <a:r>
              <a:rPr lang="en-US" dirty="0" smtClean="0"/>
              <a:t>Buy a book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Verbs</a:t>
            </a:r>
            <a:endParaRPr lang="en-US" dirty="0"/>
          </a:p>
        </p:txBody>
      </p:sp>
      <p:pic>
        <p:nvPicPr>
          <p:cNvPr id="13314" name="Picture 2" descr="C:\Users\wpearsal\Desktop\pres\b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96" y="2438400"/>
            <a:ext cx="4191000" cy="41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3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more verbs that aren’t universal</a:t>
            </a:r>
          </a:p>
          <a:p>
            <a:pPr lvl="1"/>
            <a:r>
              <a:rPr lang="en-US" dirty="0" smtClean="0"/>
              <a:t>Can’t drink a book</a:t>
            </a:r>
          </a:p>
          <a:p>
            <a:pPr lvl="1"/>
            <a:r>
              <a:rPr lang="en-US" dirty="0" smtClean="0"/>
              <a:t>Can’t drive a soda</a:t>
            </a:r>
          </a:p>
          <a:p>
            <a:pPr lvl="1"/>
            <a:r>
              <a:rPr lang="en-US" dirty="0" smtClean="0"/>
              <a:t>Can’t read a car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more verbs that aren’t universal</a:t>
            </a:r>
          </a:p>
          <a:p>
            <a:pPr lvl="1"/>
            <a:r>
              <a:rPr lang="en-US" dirty="0" smtClean="0"/>
              <a:t>Can’t drink a book</a:t>
            </a:r>
          </a:p>
          <a:p>
            <a:pPr lvl="1"/>
            <a:r>
              <a:rPr lang="en-US" dirty="0" smtClean="0"/>
              <a:t>Can’t drive a soda</a:t>
            </a:r>
          </a:p>
          <a:p>
            <a:pPr lvl="1"/>
            <a:r>
              <a:rPr lang="en-US" dirty="0" smtClean="0"/>
              <a:t>Can’t read a car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Verbs</a:t>
            </a:r>
            <a:endParaRPr lang="en-US" dirty="0"/>
          </a:p>
        </p:txBody>
      </p:sp>
      <p:pic>
        <p:nvPicPr>
          <p:cNvPr id="14338" name="Picture 2" descr="C:\Users\wpearsal\Desktop\pres\dl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90" y="2895600"/>
            <a:ext cx="51054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limited to just a few verbs, pick the universal ones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verbs</a:t>
            </a:r>
            <a:endParaRPr lang="en-US" dirty="0"/>
          </a:p>
        </p:txBody>
      </p:sp>
      <p:pic>
        <p:nvPicPr>
          <p:cNvPr id="15362" name="Picture 2" descr="C:\Users\wpearsal\Desktop\pres\ze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2680"/>
            <a:ext cx="302963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1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what HTTP does</a:t>
            </a:r>
          </a:p>
          <a:p>
            <a:r>
              <a:rPr lang="en-US" dirty="0" smtClean="0"/>
              <a:t>Limits itself to common verbs like GET, POST, PUT, and DELETE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HTTP</a:t>
            </a:r>
            <a:endParaRPr lang="en-US" dirty="0"/>
          </a:p>
        </p:txBody>
      </p:sp>
      <p:pic>
        <p:nvPicPr>
          <p:cNvPr id="16386" name="Picture 2" descr="C:\Users\wpearsal\Desktop\pres\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78" y="3048000"/>
            <a:ext cx="59263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just a few verbs, clients don’t need to know about the capabilities of implementations of a server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/>
              <a:t>Development of browsers and servers can advance without each of them having to know about an entire internet full of proprietary commands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Services!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ideas of HTTP apply to REST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REpresentational</a:t>
            </a:r>
            <a:r>
              <a:rPr lang="en-US" dirty="0" smtClean="0"/>
              <a:t> State Transfer)</a:t>
            </a:r>
          </a:p>
          <a:p>
            <a:r>
              <a:rPr lang="en-US" dirty="0" smtClean="0"/>
              <a:t>So we’re on the right track</a:t>
            </a:r>
            <a:endParaRPr lang="en-US" dirty="0"/>
          </a:p>
          <a:p>
            <a:pPr marL="393192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to the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35686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enterprise players started championing SOAP (Simple Object Access Protocol) as a way for systems to communicate.</a:t>
            </a:r>
          </a:p>
          <a:p>
            <a:r>
              <a:rPr lang="en-US" dirty="0" smtClean="0"/>
              <a:t>Remote Procedure Call where XML encodes </a:t>
            </a:r>
            <a:r>
              <a:rPr lang="en-US" dirty="0"/>
              <a:t>a series of commands that can be run on a computer and a communication layer is built to allow messages to be passed back and forth in XML to run these specific commands.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 sounds complicated, that’s because it is</a:t>
            </a:r>
          </a:p>
          <a:p>
            <a:r>
              <a:rPr lang="en-US" dirty="0" smtClean="0"/>
              <a:t>There </a:t>
            </a:r>
            <a:r>
              <a:rPr lang="en-US" dirty="0"/>
              <a:t>are many complex extensions and specifications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17410" name="Picture 2" descr="C:\Users\wpearsal\Desktop\pres\so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667000"/>
            <a:ext cx="507663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Roy Fielding</a:t>
            </a:r>
            <a:endParaRPr lang="en-US" dirty="0"/>
          </a:p>
        </p:txBody>
      </p:sp>
      <p:pic>
        <p:nvPicPr>
          <p:cNvPr id="18434" name="Picture 2" descr="C:\Users\wpearsal\Desktop\pres\ro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6858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2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web is so successful, systems should interact in the same way.</a:t>
            </a:r>
          </a:p>
          <a:p>
            <a:r>
              <a:rPr lang="en-US" dirty="0" smtClean="0"/>
              <a:t>Client/Server separation</a:t>
            </a:r>
          </a:p>
          <a:p>
            <a:r>
              <a:rPr lang="en-US" dirty="0" smtClean="0"/>
              <a:t>Uniform Interface (few verbs)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Network requests are the slowest thing a computer can do besides load bathymetry points in </a:t>
            </a:r>
            <a:r>
              <a:rPr lang="en-US" dirty="0" err="1" smtClean="0"/>
              <a:t>ArcMap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REST: HTTP is a good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3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REST: HTTP for systems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APIs are a structured way for programs to communicate</a:t>
            </a:r>
          </a:p>
          <a:p>
            <a:r>
              <a:rPr lang="en-US" dirty="0" smtClean="0"/>
              <a:t>A </a:t>
            </a:r>
            <a:r>
              <a:rPr lang="en-US" dirty="0"/>
              <a:t>key to using someone else's complex program in a simple, defined way.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 has petabytes of data on their servers and very complicated ways of ordering, storing, and </a:t>
            </a:r>
            <a:r>
              <a:rPr lang="en-US" dirty="0" smtClean="0"/>
              <a:t>searching </a:t>
            </a:r>
            <a:r>
              <a:rPr lang="en-US" dirty="0"/>
              <a:t>this data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https://graph.facebook.com/137595352936906/picture?type=large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19458" name="Picture 2" descr="C:\Users\wpearsal\Desktop\pres\j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438400"/>
            <a:ext cx="4849877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smtClean="0"/>
              <a:t>graph.facebook.com/95205192448/picture?type=large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20482" name="Picture 2" descr="C:\Users\wpearsal\Desktop\pres\dw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89068"/>
            <a:ext cx="2509838" cy="2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Plugging </a:t>
            </a:r>
            <a:r>
              <a:rPr lang="en-US" dirty="0"/>
              <a:t>in the </a:t>
            </a:r>
            <a:r>
              <a:rPr lang="en-US" dirty="0" err="1"/>
              <a:t>PageID</a:t>
            </a:r>
            <a:r>
              <a:rPr lang="en-US" dirty="0"/>
              <a:t> of these pages into a URL structure defined by the </a:t>
            </a:r>
            <a:r>
              <a:rPr lang="en-US" dirty="0" err="1" smtClean="0"/>
              <a:t>facebook</a:t>
            </a:r>
            <a:r>
              <a:rPr lang="en-US" dirty="0" smtClean="0"/>
              <a:t> API results in the requested images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21506" name="Picture 2" descr="C:\Users\wpearsal\Desktop\pres\fb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71800"/>
            <a:ext cx="3960563" cy="375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3568643" cy="3429000"/>
          </a:xfrm>
          <a:prstGeom prst="rect">
            <a:avLst/>
          </a:prstGeom>
        </p:spPr>
      </p:pic>
      <p:pic>
        <p:nvPicPr>
          <p:cNvPr id="1026" name="Picture 2" descr="C:\Users\wpearsal\Desktop\pres\sp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69" y="2895600"/>
            <a:ext cx="4464169" cy="2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635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normal user interface, you might click a link or button, start typing in a form, or press the back button if you are browsing the web.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for Developers</a:t>
            </a:r>
            <a:endParaRPr lang="en-US" dirty="0"/>
          </a:p>
        </p:txBody>
      </p:sp>
      <p:pic>
        <p:nvPicPr>
          <p:cNvPr id="22530" name="Picture 2" descr="C:\Users\wpearsal\Desktop\pres\u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50018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5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/>
              <a:t>tasks which have expected </a:t>
            </a:r>
            <a:r>
              <a:rPr lang="en-US" dirty="0" smtClean="0"/>
              <a:t>responses</a:t>
            </a:r>
          </a:p>
          <a:p>
            <a:r>
              <a:rPr lang="en-US" dirty="0" smtClean="0"/>
              <a:t>If </a:t>
            </a:r>
            <a:r>
              <a:rPr lang="en-US" dirty="0"/>
              <a:t>a link doesn't take you where you expect, a field doesn't work like you think it should or if a website hijacks your back button.. it is a problem.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hate it</a:t>
            </a:r>
            <a:endParaRPr lang="en-US" dirty="0"/>
          </a:p>
        </p:txBody>
      </p:sp>
      <p:pic>
        <p:nvPicPr>
          <p:cNvPr id="23554" name="Picture 2" descr="C:\Users\wpearsal\Desktop\pres\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632575" cy="442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0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</a:t>
            </a:r>
            <a:r>
              <a:rPr lang="en-US" dirty="0"/>
              <a:t>to adhere to a contract that your software will do what a user expects it to do</a:t>
            </a:r>
            <a:r>
              <a:rPr lang="en-US" dirty="0" smtClean="0"/>
              <a:t>.</a:t>
            </a:r>
          </a:p>
          <a:p>
            <a:r>
              <a:rPr lang="en-US" dirty="0"/>
              <a:t>When you fulfill this contract, your application seems intuitive</a:t>
            </a:r>
            <a:r>
              <a:rPr lang="en-US" dirty="0" smtClean="0"/>
              <a:t>.</a:t>
            </a:r>
          </a:p>
          <a:p>
            <a:r>
              <a:rPr lang="en-US" dirty="0"/>
              <a:t>When you break it, your users will leave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is a contract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Unless they can’t</a:t>
            </a:r>
            <a:endParaRPr lang="en-US" dirty="0"/>
          </a:p>
        </p:txBody>
      </p:sp>
      <p:pic>
        <p:nvPicPr>
          <p:cNvPr id="24578" name="Picture 2" descr="C:\Users\wpearsal\Desktop\pres\s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72" y="2133600"/>
            <a:ext cx="5473700" cy="291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9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APIs seek to allow </a:t>
            </a:r>
            <a:r>
              <a:rPr lang="en-US" sz="2400" dirty="0" smtClean="0"/>
              <a:t>straightforward communication </a:t>
            </a:r>
            <a:r>
              <a:rPr lang="en-US" sz="2400" dirty="0"/>
              <a:t>with a </a:t>
            </a:r>
            <a:r>
              <a:rPr lang="en-US" sz="2400" dirty="0" smtClean="0"/>
              <a:t>service</a:t>
            </a:r>
          </a:p>
          <a:p>
            <a:r>
              <a:rPr lang="en-US" sz="2400" dirty="0"/>
              <a:t>Whether it is a Twitter Client tweeting on a user's behalf, or a map showing USGS earthquake data, APIs exist to allow easy access to complex applications and vast amounts of data.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APIs: Contracts for Developers</a:t>
            </a:r>
            <a:endParaRPr lang="en-US" dirty="0"/>
          </a:p>
        </p:txBody>
      </p:sp>
      <p:pic>
        <p:nvPicPr>
          <p:cNvPr id="25602" name="Picture 2" descr="C:\Users\wpearsal\Desktop\pres\ear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6218284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service is a self-contained program used through an API to provide its functionality to a client or user</a:t>
            </a:r>
            <a:r>
              <a:rPr lang="en-US" dirty="0" smtClean="0"/>
              <a:t>.</a:t>
            </a:r>
          </a:p>
          <a:p>
            <a:r>
              <a:rPr lang="en-US" dirty="0"/>
              <a:t>REST is often used to keep the concerns of the service separate from the client so that it can be maintainable and </a:t>
            </a:r>
            <a:r>
              <a:rPr lang="en-US" dirty="0" smtClean="0"/>
              <a:t>scalable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Service Anyway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does this apply to all of </a:t>
            </a:r>
            <a:r>
              <a:rPr lang="en-US" dirty="0" smtClean="0"/>
              <a:t>you?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a map to ArcGIS </a:t>
            </a:r>
            <a:r>
              <a:rPr lang="en-US" dirty="0" smtClean="0"/>
              <a:t>Server</a:t>
            </a:r>
          </a:p>
          <a:p>
            <a:pPr lvl="1"/>
            <a:r>
              <a:rPr lang="en-US" dirty="0"/>
              <a:t>Click through some dialogs in </a:t>
            </a:r>
            <a:r>
              <a:rPr lang="en-US" dirty="0" err="1" smtClean="0"/>
              <a:t>ArcMap</a:t>
            </a:r>
            <a:endParaRPr lang="en-US" dirty="0" smtClean="0"/>
          </a:p>
          <a:p>
            <a:r>
              <a:rPr lang="en-US" dirty="0"/>
              <a:t>These services </a:t>
            </a:r>
            <a:r>
              <a:rPr lang="en-US" dirty="0" smtClean="0"/>
              <a:t>become immediately available for use by any </a:t>
            </a:r>
            <a:r>
              <a:rPr lang="en-US" dirty="0"/>
              <a:t>client that can navigate the API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Create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 REST API</a:t>
            </a:r>
            <a:endParaRPr lang="en-US" dirty="0"/>
          </a:p>
        </p:txBody>
      </p:sp>
      <p:pic>
        <p:nvPicPr>
          <p:cNvPr id="27650" name="Picture 2" descr="C:\Users\wpearsal\Desktop\pres\rest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1" y="1524000"/>
            <a:ext cx="8740806" cy="48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is location driven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you want!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0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en-US" dirty="0"/>
              <a:t>of the </a:t>
            </a:r>
            <a:r>
              <a:rPr lang="en-US" dirty="0" smtClean="0"/>
              <a:t>resource</a:t>
            </a:r>
          </a:p>
          <a:p>
            <a:r>
              <a:rPr lang="en-US" dirty="0" smtClean="0"/>
              <a:t>Operations </a:t>
            </a:r>
            <a:r>
              <a:rPr lang="en-US" dirty="0"/>
              <a:t>you can </a:t>
            </a:r>
            <a:r>
              <a:rPr lang="en-US" dirty="0" smtClean="0"/>
              <a:t>perform</a:t>
            </a:r>
          </a:p>
          <a:p>
            <a:r>
              <a:rPr lang="en-US" dirty="0" smtClean="0"/>
              <a:t>How </a:t>
            </a:r>
            <a:r>
              <a:rPr lang="en-US" dirty="0"/>
              <a:t>it relates to other resources.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Server REST API</a:t>
            </a:r>
          </a:p>
        </p:txBody>
      </p:sp>
    </p:spTree>
    <p:extLst>
      <p:ext uri="{BB962C8B-B14F-4D97-AF65-F5344CB8AC3E}">
        <p14:creationId xmlns:p14="http://schemas.microsoft.com/office/powerpoint/2010/main" val="145183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endParaRPr lang="en-US" dirty="0"/>
          </a:p>
        </p:txBody>
      </p:sp>
      <p:pic>
        <p:nvPicPr>
          <p:cNvPr id="28674" name="Picture 2" descr="C:\Users\wpearsal\Desktop\pres\id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3" y="1371600"/>
            <a:ext cx="869525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Operate denoted by URL</a:t>
            </a:r>
          </a:p>
          <a:p>
            <a:r>
              <a:rPr lang="en-US" dirty="0" smtClean="0"/>
              <a:t>By supplying proper parameters, can identify just like in </a:t>
            </a:r>
            <a:r>
              <a:rPr lang="en-US" dirty="0" err="1" smtClean="0"/>
              <a:t>ArcMap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RESTful</a:t>
            </a:r>
            <a:r>
              <a:rPr lang="en-US" dirty="0" smtClean="0"/>
              <a:t> Service Endpoint</a:t>
            </a:r>
            <a:endParaRPr lang="en-US" dirty="0"/>
          </a:p>
        </p:txBody>
      </p:sp>
      <p:pic>
        <p:nvPicPr>
          <p:cNvPr id="29698" name="Picture 2" descr="C:\Users\wpearsal\Desktop\pres\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1244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pic>
        <p:nvPicPr>
          <p:cNvPr id="30722" name="Picture 2" descr="C:\Users\wpearsal\Desktop\pres\rest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48291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31746" name="Picture 2" descr="C:\Users\wpearsal\Desktop\pres\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4626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32770" name="Picture 2" descr="C:\Users\wpearsal\Desktop\pres\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39470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33794" name="Picture 2" descr="C:\Users\wpearsal\Desktop\pres\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4150"/>
            <a:ext cx="457717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34818" name="Picture 2" descr="C:\Users\wpearsal\Desktop\pres\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39527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pic>
        <p:nvPicPr>
          <p:cNvPr id="35842" name="Picture 2" descr="C:\Users\wpearsal\Desktop\pres\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67649"/>
            <a:ext cx="29677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is location driven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you want!</a:t>
            </a:r>
            <a:endParaRPr lang="en-US" dirty="0"/>
          </a:p>
        </p:txBody>
      </p:sp>
      <p:pic>
        <p:nvPicPr>
          <p:cNvPr id="2050" name="Picture 2" descr="C:\Users\wpearsal\Desktop\pres\u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8763000" cy="22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29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a service</a:t>
            </a:r>
            <a:endParaRPr lang="en-US" dirty="0"/>
          </a:p>
        </p:txBody>
      </p:sp>
      <p:pic>
        <p:nvPicPr>
          <p:cNvPr id="36866" name="Picture 2" descr="C:\Users\wpearsal\Desktop\pres\serv_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30" y="1447800"/>
            <a:ext cx="43686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0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 a service</a:t>
            </a:r>
            <a:endParaRPr lang="en-US" dirty="0"/>
          </a:p>
        </p:txBody>
      </p:sp>
      <p:pic>
        <p:nvPicPr>
          <p:cNvPr id="37890" name="Picture 2" descr="C:\Users\wpearsal\Desktop\pres\in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447800"/>
            <a:ext cx="529356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need to use Server API directly</a:t>
            </a:r>
          </a:p>
          <a:p>
            <a:r>
              <a:rPr lang="en-US" dirty="0" smtClean="0"/>
              <a:t>Use the </a:t>
            </a:r>
            <a:r>
              <a:rPr lang="en-US" dirty="0"/>
              <a:t>JavaScript (</a:t>
            </a:r>
            <a:r>
              <a:rPr lang="en-US" dirty="0" smtClean="0"/>
              <a:t>or Silverlight </a:t>
            </a:r>
            <a:r>
              <a:rPr lang="en-US" dirty="0"/>
              <a:t>or </a:t>
            </a:r>
            <a:r>
              <a:rPr lang="en-US" dirty="0" smtClean="0"/>
              <a:t>Flex) APIs to </a:t>
            </a:r>
            <a:r>
              <a:rPr lang="en-US" dirty="0"/>
              <a:t>quickly build a useful application.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38914" name="Picture 2" descr="C:\Users\wpearsal\Desktop\pres\js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800980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encapsulate the Server </a:t>
            </a:r>
            <a:r>
              <a:rPr lang="en-US" dirty="0" smtClean="0"/>
              <a:t>API, allowing </a:t>
            </a:r>
            <a:r>
              <a:rPr lang="en-US" dirty="0"/>
              <a:t>access </a:t>
            </a:r>
            <a:r>
              <a:rPr lang="en-US" dirty="0" smtClean="0"/>
              <a:t>to data from </a:t>
            </a:r>
            <a:r>
              <a:rPr lang="en-US" dirty="0"/>
              <a:t>powerful programming environments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APIs all the way down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API</a:t>
            </a:r>
            <a:endParaRPr lang="en-US" dirty="0"/>
          </a:p>
        </p:txBody>
      </p:sp>
      <p:pic>
        <p:nvPicPr>
          <p:cNvPr id="39938" name="Picture 2" descr="C:\Users\wpearsal\Desktop\pres\turt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15" y="2438400"/>
            <a:ext cx="310656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ArcGIS Server Services and its REST </a:t>
            </a:r>
            <a:r>
              <a:rPr lang="en-US" dirty="0" smtClean="0"/>
              <a:t>API?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Self contained programs, with a defined, simple interaction mechanism, based on familiar, </a:t>
            </a:r>
            <a:r>
              <a:rPr lang="en-US" sz="3200" dirty="0" err="1"/>
              <a:t>performant</a:t>
            </a:r>
            <a:r>
              <a:rPr lang="en-US" sz="3200" dirty="0"/>
              <a:t> technology.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Google.com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64.233.160.17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sz="1900" dirty="0" smtClean="0"/>
              <a:t>URL structure allows access to every resource on every computer</a:t>
            </a:r>
            <a:endParaRPr lang="en-US" sz="1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Intricate Dance</a:t>
            </a:r>
            <a:endParaRPr lang="en-US" dirty="0"/>
          </a:p>
        </p:txBody>
      </p:sp>
      <p:pic>
        <p:nvPicPr>
          <p:cNvPr id="3074" name="Picture 2" descr="C:\Users\wpearsal\Desktop\pres\d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24" y="2133600"/>
            <a:ext cx="3429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574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124</TotalTime>
  <Words>1299</Words>
  <Application>Microsoft Office PowerPoint</Application>
  <PresentationFormat>On-screen Show (4:3)</PresentationFormat>
  <Paragraphs>229</Paragraphs>
  <Slides>86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Concourse</vt:lpstr>
      <vt:lpstr>What's a Service, Anyway?</vt:lpstr>
      <vt:lpstr>ArcGIS Server Services  and its REST API</vt:lpstr>
      <vt:lpstr>ArcGIS %@#*!) `*&amp;@%) and its *$@^ ~!$</vt:lpstr>
      <vt:lpstr>HTTP</vt:lpstr>
      <vt:lpstr>HTTP</vt:lpstr>
      <vt:lpstr>HTTP</vt:lpstr>
      <vt:lpstr>Anything you want!</vt:lpstr>
      <vt:lpstr>Anything you want!</vt:lpstr>
      <vt:lpstr>Intricate Dance</vt:lpstr>
      <vt:lpstr>EVERY RESOURCE</vt:lpstr>
      <vt:lpstr>EVERY COMPUTER</vt:lpstr>
      <vt:lpstr>That’s awesome!</vt:lpstr>
      <vt:lpstr>That’s awesome!</vt:lpstr>
      <vt:lpstr>That’s awesome!</vt:lpstr>
      <vt:lpstr>TCP/IP connects computers</vt:lpstr>
      <vt:lpstr>TCP/IP connects computers</vt:lpstr>
      <vt:lpstr>TCP/IP connects computers</vt:lpstr>
      <vt:lpstr>TCP/IP connects computers</vt:lpstr>
      <vt:lpstr>Request/Response</vt:lpstr>
      <vt:lpstr>Request/Response</vt:lpstr>
      <vt:lpstr>Request/Response</vt:lpstr>
      <vt:lpstr>Headers organize the cycle</vt:lpstr>
      <vt:lpstr>Headers organize the cycle</vt:lpstr>
      <vt:lpstr>Request Headers</vt:lpstr>
      <vt:lpstr>Response Headers</vt:lpstr>
      <vt:lpstr>404</vt:lpstr>
      <vt:lpstr>404</vt:lpstr>
      <vt:lpstr>Other codes</vt:lpstr>
      <vt:lpstr>Other codes</vt:lpstr>
      <vt:lpstr>Other codes</vt:lpstr>
      <vt:lpstr>Codes are Really Important</vt:lpstr>
      <vt:lpstr>Codes are Really Important</vt:lpstr>
      <vt:lpstr>Request Methods</vt:lpstr>
      <vt:lpstr>Request Methods</vt:lpstr>
      <vt:lpstr>Request Methods</vt:lpstr>
      <vt:lpstr>Linguistic Tangent</vt:lpstr>
      <vt:lpstr>Linguistic Tangent</vt:lpstr>
      <vt:lpstr>Linguistic Tangent</vt:lpstr>
      <vt:lpstr>Linguistic Tangent</vt:lpstr>
      <vt:lpstr>Universal Verbs</vt:lpstr>
      <vt:lpstr>Universal Verbs</vt:lpstr>
      <vt:lpstr>Specific Verbs</vt:lpstr>
      <vt:lpstr>Specific Verbs</vt:lpstr>
      <vt:lpstr>Universal verbs</vt:lpstr>
      <vt:lpstr>Back to HTTP</vt:lpstr>
      <vt:lpstr>Less is More</vt:lpstr>
      <vt:lpstr>Services?</vt:lpstr>
      <vt:lpstr>Services!</vt:lpstr>
      <vt:lpstr>Get to the REST</vt:lpstr>
      <vt:lpstr>But first</vt:lpstr>
      <vt:lpstr>SOAP</vt:lpstr>
      <vt:lpstr>Roy Fielding</vt:lpstr>
      <vt:lpstr>REST: HTTP is a good idea</vt:lpstr>
      <vt:lpstr>REST: HTTP for systems</vt:lpstr>
      <vt:lpstr>APIs</vt:lpstr>
      <vt:lpstr>Facebook</vt:lpstr>
      <vt:lpstr>Facebook</vt:lpstr>
      <vt:lpstr>Facebook</vt:lpstr>
      <vt:lpstr>Facebook</vt:lpstr>
      <vt:lpstr>User Interface for Developers</vt:lpstr>
      <vt:lpstr>User Interface</vt:lpstr>
      <vt:lpstr>Users hate it</vt:lpstr>
      <vt:lpstr>UI is a contract</vt:lpstr>
      <vt:lpstr>Unless they can’t</vt:lpstr>
      <vt:lpstr>APIs: Contracts for Developers</vt:lpstr>
      <vt:lpstr>What’s a Service Anyway</vt:lpstr>
      <vt:lpstr>Where’s the GIS</vt:lpstr>
      <vt:lpstr>You Can Create Services</vt:lpstr>
      <vt:lpstr>ArcGIS Server REST API</vt:lpstr>
      <vt:lpstr>ArcGIS Server REST API</vt:lpstr>
      <vt:lpstr>Identify</vt:lpstr>
      <vt:lpstr>Identify</vt:lpstr>
      <vt:lpstr>RESTful Service Endpoint</vt:lpstr>
      <vt:lpstr>REST</vt:lpstr>
      <vt:lpstr>SOAP</vt:lpstr>
      <vt:lpstr>SOAP</vt:lpstr>
      <vt:lpstr>SOAP</vt:lpstr>
      <vt:lpstr>SOAP</vt:lpstr>
      <vt:lpstr>SOAP</vt:lpstr>
      <vt:lpstr>Inspect a service</vt:lpstr>
      <vt:lpstr>Consume a service</vt:lpstr>
      <vt:lpstr>JavaScript API</vt:lpstr>
      <vt:lpstr>JavaScript API</vt:lpstr>
      <vt:lpstr>ArcGIS Server Services and its REST API?</vt:lpstr>
      <vt:lpstr>Self contained programs, with a defined, simple interaction mechanism, based on familiar, performant technology. </vt:lpstr>
      <vt:lpstr>Questions?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a Service, Anyway?</dc:title>
  <dc:creator>Wyatt Pearsall</dc:creator>
  <cp:lastModifiedBy>Wyatt Pearsall</cp:lastModifiedBy>
  <cp:revision>20</cp:revision>
  <dcterms:created xsi:type="dcterms:W3CDTF">2013-11-19T19:43:00Z</dcterms:created>
  <dcterms:modified xsi:type="dcterms:W3CDTF">2015-01-06T21:35:40Z</dcterms:modified>
</cp:coreProperties>
</file>